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sldIdLst>
    <p:sldId id="256" r:id="rId5"/>
    <p:sldId id="276" r:id="rId6"/>
    <p:sldId id="257" r:id="rId7"/>
    <p:sldId id="277" r:id="rId8"/>
    <p:sldId id="259" r:id="rId9"/>
    <p:sldId id="260" r:id="rId10"/>
    <p:sldId id="261" r:id="rId11"/>
    <p:sldId id="262" r:id="rId12"/>
    <p:sldId id="263" r:id="rId13"/>
    <p:sldId id="264" r:id="rId14"/>
    <p:sldId id="258" r:id="rId15"/>
  </p:sldIdLst>
  <p:sldSz cx="12192000" cy="6858000"/>
  <p:notesSz cx="6858000" cy="9144000"/>
  <p:defaultTextStyle>
    <a:defPPr>
      <a:defRPr lang="is-I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605CA6-0A8B-4E74-A463-9A3313CE49DE}" v="2" dt="2020-08-21T11:09:08.5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6962" autoAdjust="0"/>
  </p:normalViewPr>
  <p:slideViewPr>
    <p:cSldViewPr snapToGrid="0">
      <p:cViewPr varScale="1">
        <p:scale>
          <a:sx n="58" d="100"/>
          <a:sy n="58" d="100"/>
        </p:scale>
        <p:origin x="95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len Magnúsdóttir" userId="e80a34a1-c19d-47dd-ba35-891d7479b49f" providerId="ADAL" clId="{1A605CA6-0A8B-4E74-A463-9A3313CE49DE}"/>
    <pc:docChg chg="custSel modSld">
      <pc:chgData name="Ellen Magnúsdóttir" userId="e80a34a1-c19d-47dd-ba35-891d7479b49f" providerId="ADAL" clId="{1A605CA6-0A8B-4E74-A463-9A3313CE49DE}" dt="2020-08-25T10:19:45.155" v="13" actId="20577"/>
      <pc:docMkLst>
        <pc:docMk/>
      </pc:docMkLst>
      <pc:sldChg chg="modNotesTx">
        <pc:chgData name="Ellen Magnúsdóttir" userId="e80a34a1-c19d-47dd-ba35-891d7479b49f" providerId="ADAL" clId="{1A605CA6-0A8B-4E74-A463-9A3313CE49DE}" dt="2020-08-25T10:19:45.155" v="13" actId="20577"/>
        <pc:sldMkLst>
          <pc:docMk/>
          <pc:sldMk cId="2571854867" sldId="258"/>
        </pc:sldMkLst>
      </pc:sldChg>
      <pc:sldChg chg="addSp modSp mod">
        <pc:chgData name="Ellen Magnúsdóttir" userId="e80a34a1-c19d-47dd-ba35-891d7479b49f" providerId="ADAL" clId="{1A605CA6-0A8B-4E74-A463-9A3313CE49DE}" dt="2020-08-21T11:09:18.326" v="12" actId="1076"/>
        <pc:sldMkLst>
          <pc:docMk/>
          <pc:sldMk cId="900861557" sldId="277"/>
        </pc:sldMkLst>
        <pc:spChg chg="mod">
          <ac:chgData name="Ellen Magnúsdóttir" userId="e80a34a1-c19d-47dd-ba35-891d7479b49f" providerId="ADAL" clId="{1A605CA6-0A8B-4E74-A463-9A3313CE49DE}" dt="2020-08-21T11:09:15.564" v="11" actId="27636"/>
          <ac:spMkLst>
            <pc:docMk/>
            <pc:sldMk cId="900861557" sldId="277"/>
            <ac:spMk id="3" creationId="{D2839C2F-7F19-44B4-87A1-AA986A42D364}"/>
          </ac:spMkLst>
        </pc:spChg>
        <pc:picChg chg="add mod">
          <ac:chgData name="Ellen Magnúsdóttir" userId="e80a34a1-c19d-47dd-ba35-891d7479b49f" providerId="ADAL" clId="{1A605CA6-0A8B-4E74-A463-9A3313CE49DE}" dt="2020-08-21T11:09:08.557" v="5" actId="1076"/>
          <ac:picMkLst>
            <pc:docMk/>
            <pc:sldMk cId="900861557" sldId="277"/>
            <ac:picMk id="4" creationId="{CD921A51-1EBF-48AD-B7AA-A448E40DBF77}"/>
          </ac:picMkLst>
        </pc:picChg>
        <pc:picChg chg="mod">
          <ac:chgData name="Ellen Magnúsdóttir" userId="e80a34a1-c19d-47dd-ba35-891d7479b49f" providerId="ADAL" clId="{1A605CA6-0A8B-4E74-A463-9A3313CE49DE}" dt="2020-08-21T11:09:18.326" v="12" actId="1076"/>
          <ac:picMkLst>
            <pc:docMk/>
            <pc:sldMk cId="900861557" sldId="277"/>
            <ac:picMk id="5" creationId="{52714F42-FF08-44FA-A7F6-2963261F6C1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s-I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CAEC86-B9CA-442C-92D2-EA3A2AE5E704}" type="datetimeFigureOut">
              <a:rPr lang="is-IS" smtClean="0"/>
              <a:t>25.8.2020</a:t>
            </a:fld>
            <a:endParaRPr lang="is-I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s-I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s-I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800C66-24AE-4137-B955-005C4182C8A5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1935433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QPVXrV0GNA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youtube.com/watch?v=EtWknf1gzKo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dirty="0"/>
              <a:t>Hvað er líf? Af hverju eru steinar ekki lifandi? En eldur?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00C66-24AE-4137-B955-005C4182C8A5}" type="slidenum">
              <a:rPr lang="is-IS" smtClean="0"/>
              <a:t>2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3644273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dirty="0"/>
              <a:t>1. Líf er skipulagt = </a:t>
            </a:r>
            <a:r>
              <a:rPr lang="is-IS" dirty="0" err="1"/>
              <a:t>Life</a:t>
            </a:r>
            <a:r>
              <a:rPr lang="is-IS" dirty="0"/>
              <a:t> is </a:t>
            </a:r>
            <a:r>
              <a:rPr lang="is-IS" dirty="0" err="1"/>
              <a:t>organized</a:t>
            </a:r>
            <a:r>
              <a:rPr lang="is-IS" dirty="0"/>
              <a:t>. Frá frumefnum upp í flókin vistkerfi og lífhvolf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00C66-24AE-4137-B955-005C4182C8A5}" type="slidenum">
              <a:rPr lang="is-IS" smtClean="0"/>
              <a:t>5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2009068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dirty="0"/>
              <a:t>2. Líf þarfnast orku  = </a:t>
            </a:r>
            <a:r>
              <a:rPr lang="is-IS" dirty="0" err="1"/>
              <a:t>Life</a:t>
            </a:r>
            <a:r>
              <a:rPr lang="is-IS" dirty="0"/>
              <a:t> </a:t>
            </a:r>
            <a:r>
              <a:rPr lang="is-IS" dirty="0" err="1"/>
              <a:t>requires</a:t>
            </a:r>
            <a:r>
              <a:rPr lang="is-IS" dirty="0"/>
              <a:t> </a:t>
            </a:r>
            <a:r>
              <a:rPr lang="is-IS" dirty="0" err="1"/>
              <a:t>materials</a:t>
            </a:r>
            <a:r>
              <a:rPr lang="is-IS" dirty="0"/>
              <a:t> and </a:t>
            </a:r>
            <a:r>
              <a:rPr lang="is-IS" dirty="0" err="1"/>
              <a:t>energy</a:t>
            </a:r>
            <a:r>
              <a:rPr lang="is-IS" dirty="0"/>
              <a:t>.</a:t>
            </a:r>
          </a:p>
          <a:p>
            <a:r>
              <a:rPr lang="is-IS" dirty="0"/>
              <a:t>Við þurfum orku til að geta vaxið og viðhaldið lífi. </a:t>
            </a:r>
          </a:p>
          <a:p>
            <a:r>
              <a:rPr lang="is-IS" dirty="0" err="1"/>
              <a:t>Sólin</a:t>
            </a:r>
            <a:r>
              <a:rPr lang="is-IS" dirty="0"/>
              <a:t> er uppstaða alls lífs, plöntur ljóstillífa. Nokkrar hringrásir til (lærið meira um </a:t>
            </a:r>
            <a:r>
              <a:rPr lang="is-IS" dirty="0" err="1"/>
              <a:t>þær</a:t>
            </a:r>
            <a:r>
              <a:rPr lang="is-IS" dirty="0"/>
              <a:t> í vistfræði) sem og vistkerfi og fæðukeðjur)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00C66-24AE-4137-B955-005C4182C8A5}" type="slidenum">
              <a:rPr lang="is-IS" smtClean="0"/>
              <a:t>6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128224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dirty="0"/>
              <a:t>3. Líf getur fjölgað sér og þroskast = </a:t>
            </a:r>
            <a:r>
              <a:rPr lang="is-IS" dirty="0" err="1"/>
              <a:t>Life</a:t>
            </a:r>
            <a:r>
              <a:rPr lang="is-IS" dirty="0"/>
              <a:t> </a:t>
            </a:r>
            <a:r>
              <a:rPr lang="is-IS" dirty="0" err="1"/>
              <a:t>has</a:t>
            </a:r>
            <a:r>
              <a:rPr lang="is-IS" dirty="0"/>
              <a:t> </a:t>
            </a:r>
            <a:r>
              <a:rPr lang="is-IS" dirty="0" err="1"/>
              <a:t>the</a:t>
            </a:r>
            <a:r>
              <a:rPr lang="is-IS" dirty="0"/>
              <a:t> </a:t>
            </a:r>
            <a:r>
              <a:rPr lang="is-IS" dirty="0" err="1"/>
              <a:t>capacity</a:t>
            </a:r>
            <a:r>
              <a:rPr lang="is-IS" dirty="0"/>
              <a:t> </a:t>
            </a:r>
            <a:r>
              <a:rPr lang="is-IS" dirty="0" err="1"/>
              <a:t>to</a:t>
            </a:r>
            <a:r>
              <a:rPr lang="is-IS" dirty="0"/>
              <a:t> </a:t>
            </a:r>
            <a:r>
              <a:rPr lang="is-IS" dirty="0" err="1"/>
              <a:t>reproduce</a:t>
            </a:r>
            <a:r>
              <a:rPr lang="is-IS" dirty="0"/>
              <a:t> and </a:t>
            </a:r>
            <a:r>
              <a:rPr lang="is-IS" dirty="0" err="1"/>
              <a:t>develop</a:t>
            </a:r>
            <a:r>
              <a:rPr lang="is-IS" dirty="0"/>
              <a:t>. </a:t>
            </a:r>
          </a:p>
          <a:p>
            <a:r>
              <a:rPr lang="is-IS" dirty="0"/>
              <a:t>DNA geymir uppskriftina að lífverum, sér til þess að hver lífvera verður eins og hún á að vera, en hvað með stökkbreytingar? (</a:t>
            </a:r>
            <a:r>
              <a:rPr lang="is-IS" dirty="0" err="1"/>
              <a:t>mutations</a:t>
            </a:r>
            <a:r>
              <a:rPr lang="is-IS" dirty="0"/>
              <a:t>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00C66-24AE-4137-B955-005C4182C8A5}" type="slidenum">
              <a:rPr lang="is-IS" smtClean="0"/>
              <a:t>7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3771125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dirty="0"/>
              <a:t>4. Líf bregst við ytra umhverfi = </a:t>
            </a:r>
            <a:r>
              <a:rPr lang="is-IS" dirty="0" err="1"/>
              <a:t>Life</a:t>
            </a:r>
            <a:r>
              <a:rPr lang="is-IS" dirty="0"/>
              <a:t> </a:t>
            </a:r>
            <a:r>
              <a:rPr lang="is-IS" dirty="0" err="1"/>
              <a:t>responds</a:t>
            </a:r>
            <a:r>
              <a:rPr lang="is-IS" dirty="0"/>
              <a:t> </a:t>
            </a:r>
            <a:r>
              <a:rPr lang="is-IS" dirty="0" err="1"/>
              <a:t>to</a:t>
            </a:r>
            <a:r>
              <a:rPr lang="is-IS" dirty="0"/>
              <a:t> </a:t>
            </a:r>
            <a:r>
              <a:rPr lang="is-IS" dirty="0" err="1"/>
              <a:t>its</a:t>
            </a:r>
            <a:r>
              <a:rPr lang="is-IS" dirty="0"/>
              <a:t> </a:t>
            </a:r>
            <a:r>
              <a:rPr lang="is-IS" dirty="0" err="1"/>
              <a:t>environment</a:t>
            </a:r>
            <a:r>
              <a:rPr lang="is-IS" dirty="0"/>
              <a:t>.</a:t>
            </a:r>
          </a:p>
          <a:p>
            <a:r>
              <a:rPr lang="is-IS" dirty="0"/>
              <a:t>Við bregðumst við </a:t>
            </a:r>
            <a:r>
              <a:rPr lang="is-IS" dirty="0" err="1"/>
              <a:t>áreyti</a:t>
            </a:r>
            <a:r>
              <a:rPr lang="is-IS" dirty="0"/>
              <a:t>, hljóð, birta, snerting </a:t>
            </a:r>
            <a:r>
              <a:rPr lang="is-IS" dirty="0" err="1"/>
              <a:t>ofl</a:t>
            </a:r>
            <a:r>
              <a:rPr lang="is-IS" dirty="0"/>
              <a:t>. Þetta veldur hegðun=</a:t>
            </a:r>
            <a:r>
              <a:rPr lang="is-IS" dirty="0" err="1"/>
              <a:t>behavior</a:t>
            </a:r>
            <a:r>
              <a:rPr lang="is-I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00C66-24AE-4137-B955-005C4182C8A5}" type="slidenum">
              <a:rPr lang="is-IS" smtClean="0"/>
              <a:t>8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2828094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dirty="0"/>
              <a:t>5. Líf viðheldur </a:t>
            </a:r>
            <a:r>
              <a:rPr lang="is-IS" dirty="0" err="1"/>
              <a:t>stöðugu</a:t>
            </a:r>
            <a:r>
              <a:rPr lang="is-IS" dirty="0"/>
              <a:t> innra umhverfi = </a:t>
            </a:r>
            <a:r>
              <a:rPr lang="is-IS" dirty="0" err="1"/>
              <a:t>Life</a:t>
            </a:r>
            <a:r>
              <a:rPr lang="is-IS" dirty="0"/>
              <a:t> </a:t>
            </a:r>
            <a:r>
              <a:rPr lang="is-IS" dirty="0" err="1"/>
              <a:t>maintains</a:t>
            </a:r>
            <a:r>
              <a:rPr lang="is-IS" dirty="0"/>
              <a:t> an </a:t>
            </a:r>
            <a:r>
              <a:rPr lang="is-IS" dirty="0" err="1"/>
              <a:t>internal</a:t>
            </a:r>
            <a:r>
              <a:rPr lang="is-IS" dirty="0"/>
              <a:t> </a:t>
            </a:r>
            <a:r>
              <a:rPr lang="is-IS" dirty="0" err="1"/>
              <a:t>environment</a:t>
            </a:r>
            <a:endParaRPr lang="is-IS" dirty="0"/>
          </a:p>
          <a:p>
            <a:r>
              <a:rPr lang="is-IS" dirty="0"/>
              <a:t>Líkaminn jafnvel allar frumur þínar reyna að halda </a:t>
            </a:r>
            <a:r>
              <a:rPr lang="is-IS" dirty="0" err="1"/>
              <a:t>stöðugu</a:t>
            </a:r>
            <a:r>
              <a:rPr lang="is-IS" dirty="0"/>
              <a:t> innra umhverfi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00C66-24AE-4137-B955-005C4182C8A5}" type="slidenum">
              <a:rPr lang="is-IS" smtClean="0"/>
              <a:t>9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127013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dirty="0"/>
              <a:t>6. Líf hefur möguleika á að aðlagast/</a:t>
            </a:r>
            <a:r>
              <a:rPr lang="is-IS" dirty="0" err="1"/>
              <a:t>þróast</a:t>
            </a:r>
            <a:r>
              <a:rPr lang="is-IS" dirty="0"/>
              <a:t> = </a:t>
            </a:r>
            <a:r>
              <a:rPr lang="is-IS" dirty="0" err="1"/>
              <a:t>Life</a:t>
            </a:r>
            <a:r>
              <a:rPr lang="is-IS" dirty="0"/>
              <a:t> </a:t>
            </a:r>
            <a:r>
              <a:rPr lang="is-IS" dirty="0" err="1"/>
              <a:t>has</a:t>
            </a:r>
            <a:r>
              <a:rPr lang="is-IS" dirty="0"/>
              <a:t> </a:t>
            </a:r>
            <a:r>
              <a:rPr lang="is-IS" dirty="0" err="1"/>
              <a:t>the</a:t>
            </a:r>
            <a:r>
              <a:rPr lang="is-IS" dirty="0"/>
              <a:t> </a:t>
            </a:r>
            <a:r>
              <a:rPr lang="is-IS" dirty="0" err="1"/>
              <a:t>ability</a:t>
            </a:r>
            <a:r>
              <a:rPr lang="is-IS" dirty="0"/>
              <a:t> </a:t>
            </a:r>
            <a:r>
              <a:rPr lang="is-IS" dirty="0" err="1"/>
              <a:t>to</a:t>
            </a:r>
            <a:r>
              <a:rPr lang="is-IS" dirty="0"/>
              <a:t> </a:t>
            </a:r>
            <a:r>
              <a:rPr lang="is-IS" dirty="0" err="1"/>
              <a:t>adapt</a:t>
            </a:r>
            <a:endParaRPr lang="is-IS" dirty="0"/>
          </a:p>
          <a:p>
            <a:r>
              <a:rPr lang="is-IS" dirty="0"/>
              <a:t>Jörðin er mjög </a:t>
            </a:r>
            <a:r>
              <a:rPr lang="is-IS" dirty="0" err="1"/>
              <a:t>ólík</a:t>
            </a:r>
            <a:r>
              <a:rPr lang="is-IS" dirty="0"/>
              <a:t> því sem áður var, muniði </a:t>
            </a:r>
            <a:r>
              <a:rPr lang="is-IS" dirty="0" err="1"/>
              <a:t>Pangea</a:t>
            </a:r>
            <a:r>
              <a:rPr lang="is-IS" dirty="0"/>
              <a:t>? Mörg lönd voru áður undir </a:t>
            </a:r>
            <a:r>
              <a:rPr lang="is-IS" dirty="0" err="1"/>
              <a:t>sjó</a:t>
            </a:r>
            <a:r>
              <a:rPr lang="is-IS" dirty="0"/>
              <a:t>. </a:t>
            </a:r>
          </a:p>
          <a:p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00C66-24AE-4137-B955-005C4182C8A5}" type="slidenum">
              <a:rPr lang="is-IS" smtClean="0"/>
              <a:t>10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1653341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dirty="0">
                <a:hlinkClick r:id="rId3"/>
              </a:rPr>
              <a:t>https://www.youtube.com/watch?v=cQPVXrV0GNA</a:t>
            </a:r>
            <a:r>
              <a:rPr lang="is-IS" dirty="0"/>
              <a:t>  </a:t>
            </a:r>
            <a:r>
              <a:rPr lang="is-IS" dirty="0" err="1"/>
              <a:t>amoeba</a:t>
            </a:r>
            <a:r>
              <a:rPr lang="is-IS" dirty="0"/>
              <a:t> </a:t>
            </a:r>
            <a:r>
              <a:rPr lang="is-IS" dirty="0" err="1"/>
              <a:t>sisters</a:t>
            </a:r>
            <a:r>
              <a:rPr lang="is-IS" dirty="0"/>
              <a:t> 8 mín einkenni lífs</a:t>
            </a:r>
          </a:p>
          <a:p>
            <a:r>
              <a:rPr lang="is-IS" dirty="0">
                <a:hlinkClick r:id="rId4"/>
              </a:rPr>
              <a:t>https://www.youtube.com/watch?v=EtWknf1gzKo</a:t>
            </a:r>
            <a:r>
              <a:rPr lang="is-IS" dirty="0"/>
              <a:t> skipulag lífs </a:t>
            </a:r>
            <a:r>
              <a:rPr lang="is-IS" dirty="0" err="1"/>
              <a:t>amoeba</a:t>
            </a:r>
            <a:r>
              <a:rPr lang="is-IS" dirty="0"/>
              <a:t> </a:t>
            </a:r>
            <a:r>
              <a:rPr lang="is-IS" dirty="0" err="1"/>
              <a:t>sisters</a:t>
            </a:r>
            <a:r>
              <a:rPr lang="is-IS" dirty="0"/>
              <a:t> 5:10 mín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00C66-24AE-4137-B955-005C4182C8A5}" type="slidenum">
              <a:rPr lang="is-IS" smtClean="0"/>
              <a:t>11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3357445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81AE3-2E52-4660-AA67-3224637CA1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s-I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55951-C37A-4CB2-93DB-01D77BD809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259EA-2A36-4FA3-8527-E8634C4DB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1A426-90FD-46B3-8FAA-A768B386754A}" type="datetimeFigureOut">
              <a:rPr lang="is-IS" smtClean="0"/>
              <a:t>25.8.2020</a:t>
            </a:fld>
            <a:endParaRPr lang="is-I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C765C-A93E-4C39-91E6-F9B6A917E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s-I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2FE80-8762-42F6-9098-C25F9D8C0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9128D-888B-4199-ACF9-D826AF0656BA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387010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5B837-342C-4270-854A-73C34D5F4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s-I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79B4F9-CA95-4C81-9A1B-9EB44B54B3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F0A25-6244-4529-8900-214DEDF6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1A426-90FD-46B3-8FAA-A768B386754A}" type="datetimeFigureOut">
              <a:rPr lang="is-IS" smtClean="0"/>
              <a:t>25.8.2020</a:t>
            </a:fld>
            <a:endParaRPr lang="is-I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30C42-BA4F-42B7-8567-48B86B85C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s-I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2FCB1-E0BF-4327-984F-FF9171C86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9128D-888B-4199-ACF9-D826AF0656BA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1872198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5CB44A-B283-45A4-85E9-6760167328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s-I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3D257C-4B69-4820-9BE6-2F1F5E398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E3AAA-549F-4E33-BB48-8A4D68527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1A426-90FD-46B3-8FAA-A768B386754A}" type="datetimeFigureOut">
              <a:rPr lang="is-IS" smtClean="0"/>
              <a:t>25.8.2020</a:t>
            </a:fld>
            <a:endParaRPr lang="is-I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68BC8-9B9E-46EC-88A2-E95B720D5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s-I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8515E-3391-4D42-A145-45C3469AB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9128D-888B-4199-ACF9-D826AF0656BA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1456507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9F5B0-DD2F-4F01-AA01-7DA7B8446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s-I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2AA3B-9054-48B9-BC74-643B6D7CA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0D283-CBDB-417E-AC3C-7653C1FD3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1A426-90FD-46B3-8FAA-A768B386754A}" type="datetimeFigureOut">
              <a:rPr lang="is-IS" smtClean="0"/>
              <a:t>25.8.2020</a:t>
            </a:fld>
            <a:endParaRPr lang="is-I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A376C-9C0E-455E-8B6A-07D9E669E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s-I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66F30-BD2A-4D30-9E2C-837386CB9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9128D-888B-4199-ACF9-D826AF0656BA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2238013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B07C1-58A8-48A5-AB9A-1FCE3C7C1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s-I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0C03-26E2-422C-81F6-5E25B5026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D407B-87CB-4A4B-A7E8-A7812143F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1A426-90FD-46B3-8FAA-A768B386754A}" type="datetimeFigureOut">
              <a:rPr lang="is-IS" smtClean="0"/>
              <a:t>25.8.2020</a:t>
            </a:fld>
            <a:endParaRPr lang="is-I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A6A32-7AC3-4651-8F22-D089CA378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s-I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89E05-4A9F-489E-B723-1D31B76E7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9128D-888B-4199-ACF9-D826AF0656BA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2000746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E1302-B6B8-4375-BFC8-CB3C56E50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s-I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5C060-4900-4102-A26E-1A259AEBA7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5FA62-E07C-4254-A39A-28F1146558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9D1EC5-9C0D-40CC-BF3C-6B4B78883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1A426-90FD-46B3-8FAA-A768B386754A}" type="datetimeFigureOut">
              <a:rPr lang="is-IS" smtClean="0"/>
              <a:t>25.8.2020</a:t>
            </a:fld>
            <a:endParaRPr lang="is-I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3270C4-4B28-4DA1-AD12-4504049BA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s-I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64B111-56E3-4A8E-99B1-72CE51758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9128D-888B-4199-ACF9-D826AF0656BA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446925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6A850-65CF-4C9F-B798-E96B9AAD4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s-I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64C8D-4E63-418B-BF3C-2C233857D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D9522-3C11-4142-B95C-153BC9C250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0727E8-F7DB-4AFE-BDFF-93FA1DDE30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A28FB0-1566-4B9C-9B63-C2E45DFC89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05CBA7-5B33-4FF4-A8F2-DDB6E414C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1A426-90FD-46B3-8FAA-A768B386754A}" type="datetimeFigureOut">
              <a:rPr lang="is-IS" smtClean="0"/>
              <a:t>25.8.2020</a:t>
            </a:fld>
            <a:endParaRPr lang="is-I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A108A2-691D-4F8D-974C-FC47D0A75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s-I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3D3287-E15F-4404-B90C-D241BF5ED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9128D-888B-4199-ACF9-D826AF0656BA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1993857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0D598-7730-4773-A84A-2AFEFCCA9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s-I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422A3A-DC1E-446E-BA78-AAF9FF49E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1A426-90FD-46B3-8FAA-A768B386754A}" type="datetimeFigureOut">
              <a:rPr lang="is-IS" smtClean="0"/>
              <a:t>25.8.2020</a:t>
            </a:fld>
            <a:endParaRPr lang="is-I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88C03C-121F-4DE8-8A66-C227F9614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s-I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A06AD0-AD3B-4DF7-BFDD-2C2CAD50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9128D-888B-4199-ACF9-D826AF0656BA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2693399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216432-E273-4FFD-BB59-226D2563A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1A426-90FD-46B3-8FAA-A768B386754A}" type="datetimeFigureOut">
              <a:rPr lang="is-IS" smtClean="0"/>
              <a:t>25.8.2020</a:t>
            </a:fld>
            <a:endParaRPr lang="is-I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DA644B-026F-4880-B025-9DFF6192A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s-I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C1384-A66E-4166-AE8F-DC0D6333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9128D-888B-4199-ACF9-D826AF0656BA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1845486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33580-5388-4222-8E48-9ED3898AE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s-I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461B9-21D0-4819-91CF-6E983C048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C6057F-5D3A-4A8C-BB7E-6CE85AFABF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FF2CE8-92D1-44BB-BF9B-01BEB17D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1A426-90FD-46B3-8FAA-A768B386754A}" type="datetimeFigureOut">
              <a:rPr lang="is-IS" smtClean="0"/>
              <a:t>25.8.2020</a:t>
            </a:fld>
            <a:endParaRPr lang="is-I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22D1A-CA87-41A8-AC29-A9052C6FB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s-I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1D8C1B-2FF1-4D25-BAF6-AFC751505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9128D-888B-4199-ACF9-D826AF0656BA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3683154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981FB-F04F-490A-A1D5-31F94B7A3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s-I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AE67E8-D548-4FF1-8D08-F9DCB8C37C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s-I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38B472-3B6A-42D4-92DD-1AF02D8EE8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981D65-1B13-41A7-808A-209CCEC56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1A426-90FD-46B3-8FAA-A768B386754A}" type="datetimeFigureOut">
              <a:rPr lang="is-IS" smtClean="0"/>
              <a:t>25.8.2020</a:t>
            </a:fld>
            <a:endParaRPr lang="is-I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C05000-DAC7-4A51-AA7B-34998E373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s-I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734F2E-132E-49C6-A78A-16412D12B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9128D-888B-4199-ACF9-D826AF0656BA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3470426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E06DB2-5681-4276-AEFD-65C2A99CB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s-I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398FE-D84B-4194-A49C-3214C2572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0259D-287E-44B3-AB36-40909C69C7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1A426-90FD-46B3-8FAA-A768B386754A}" type="datetimeFigureOut">
              <a:rPr lang="is-IS" smtClean="0"/>
              <a:t>25.8.2020</a:t>
            </a:fld>
            <a:endParaRPr lang="is-I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47D08-315D-4988-A944-769BF05F7B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s-I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80F59-0D67-49BD-AE80-FAAEB5614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9128D-888B-4199-ACF9-D826AF0656BA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3856102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s-I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://commons.wikimedia.org/wiki/file:selection.svg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oddessofrandomthoughts.blogspot.com/2009/02/happy-pancake-day.html" TargetMode="External"/><Relationship Id="rId5" Type="http://schemas.openxmlformats.org/officeDocument/2006/relationships/image" Target="../media/image6.jpg"/><Relationship Id="rId4" Type="http://schemas.openxmlformats.org/officeDocument/2006/relationships/hyperlink" Target="https://www.flickr.com/photos/jams_123/955698710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cienceforthekids.wordpress.com/2013/03/15/the-amazing-plants-growing/" TargetMode="External"/><Relationship Id="rId5" Type="http://schemas.openxmlformats.org/officeDocument/2006/relationships/image" Target="../media/image8.jpg"/><Relationship Id="rId4" Type="http://schemas.openxmlformats.org/officeDocument/2006/relationships/hyperlink" Target="http://dsdsdbsj.blogspot.com/2013/10/human-growth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Stimulus_(physiology)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lickr.com/photos/mitopencourseware/4497706428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B2441-DA90-4305-BEB9-A31DFA711E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s-IS" dirty="0"/>
              <a:t>Einkenni lífs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A234B8-3D76-4290-805F-82C0A6E6D3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s-IS" dirty="0"/>
              <a:t>Kafli 1.1 í </a:t>
            </a:r>
            <a:r>
              <a:rPr lang="is-IS" dirty="0" err="1"/>
              <a:t>Inquiry</a:t>
            </a:r>
            <a:r>
              <a:rPr lang="is-IS" dirty="0"/>
              <a:t> </a:t>
            </a:r>
            <a:r>
              <a:rPr lang="is-IS" dirty="0" err="1"/>
              <a:t>to</a:t>
            </a:r>
            <a:r>
              <a:rPr lang="is-IS" dirty="0"/>
              <a:t> </a:t>
            </a:r>
            <a:r>
              <a:rPr lang="is-IS" dirty="0" err="1"/>
              <a:t>Life</a:t>
            </a:r>
            <a:r>
              <a:rPr lang="is-IS" dirty="0"/>
              <a:t>, 16</a:t>
            </a:r>
            <a:r>
              <a:rPr lang="is-IS"/>
              <a:t>. útg.</a:t>
            </a:r>
          </a:p>
        </p:txBody>
      </p:sp>
    </p:spTree>
    <p:extLst>
      <p:ext uri="{BB962C8B-B14F-4D97-AF65-F5344CB8AC3E}">
        <p14:creationId xmlns:p14="http://schemas.microsoft.com/office/powerpoint/2010/main" val="1115994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1774E-DDD3-4C37-BD2D-AF01E83FB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76" y="495759"/>
            <a:ext cx="5759923" cy="1663547"/>
          </a:xfrm>
        </p:spPr>
        <p:txBody>
          <a:bodyPr>
            <a:normAutofit/>
          </a:bodyPr>
          <a:lstStyle/>
          <a:p>
            <a:r>
              <a:rPr lang="is-IS" dirty="0"/>
              <a:t>Líf hefur möguleika á að aðlagast (þróun)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71377-D634-462E-9BF9-79CC48576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080" y="2236424"/>
            <a:ext cx="6995710" cy="4340646"/>
          </a:xfrm>
        </p:spPr>
        <p:txBody>
          <a:bodyPr>
            <a:normAutofit/>
          </a:bodyPr>
          <a:lstStyle/>
          <a:p>
            <a:r>
              <a:rPr lang="is-IS" dirty="0"/>
              <a:t>Síðan líf byrjaði á Jörðinni hefur þróun verið stöðug</a:t>
            </a:r>
          </a:p>
          <a:p>
            <a:r>
              <a:rPr lang="is-IS" dirty="0"/>
              <a:t>Lífverur þurfa að aðlagast að breyttu umhverfi</a:t>
            </a:r>
          </a:p>
          <a:p>
            <a:r>
              <a:rPr lang="is-IS" dirty="0"/>
              <a:t>Erfðaefni lífvera getur </a:t>
            </a:r>
            <a:r>
              <a:rPr lang="is-IS" b="1" dirty="0" err="1"/>
              <a:t>stökkbreyst</a:t>
            </a:r>
            <a:endParaRPr lang="is-IS" b="1" dirty="0"/>
          </a:p>
          <a:p>
            <a:pPr lvl="1"/>
            <a:r>
              <a:rPr lang="is-IS" b="1" dirty="0"/>
              <a:t>-&gt; </a:t>
            </a:r>
            <a:r>
              <a:rPr lang="is-IS" dirty="0"/>
              <a:t>Afkvæmi geta fengið eiginleika sem hjálpa þeim að lifa betur en foreldrarnir</a:t>
            </a:r>
          </a:p>
          <a:p>
            <a:pPr lvl="1"/>
            <a:r>
              <a:rPr lang="is-IS" dirty="0"/>
              <a:t>Þeir sem eru hæfari til að lifa af ná að fjölga sér, hinir deyja </a:t>
            </a:r>
            <a:r>
              <a:rPr lang="is-IS" dirty="0" err="1"/>
              <a:t>út</a:t>
            </a:r>
            <a:r>
              <a:rPr lang="is-IS" dirty="0"/>
              <a:t> =&gt; náttúruval (</a:t>
            </a:r>
            <a:r>
              <a:rPr lang="is-IS" dirty="0" err="1"/>
              <a:t>natural</a:t>
            </a:r>
            <a:r>
              <a:rPr lang="is-IS" dirty="0"/>
              <a:t> </a:t>
            </a:r>
            <a:r>
              <a:rPr lang="is-IS" dirty="0" err="1"/>
              <a:t>selection</a:t>
            </a:r>
            <a:r>
              <a:rPr lang="is-IS" dirty="0"/>
              <a:t>) </a:t>
            </a:r>
          </a:p>
          <a:p>
            <a:pPr lvl="1"/>
            <a:endParaRPr lang="is-IS" dirty="0"/>
          </a:p>
          <a:p>
            <a:pPr marL="0" indent="0">
              <a:buNone/>
            </a:pPr>
            <a:endParaRPr lang="is-IS" dirty="0"/>
          </a:p>
        </p:txBody>
      </p:sp>
      <p:pic>
        <p:nvPicPr>
          <p:cNvPr id="5" name="Picture 4" descr="A picture containing object&#10;&#10;Description automatically generated">
            <a:extLst>
              <a:ext uri="{FF2B5EF4-FFF2-40B4-BE49-F238E27FC236}">
                <a16:creationId xmlns:a16="http://schemas.microsoft.com/office/drawing/2014/main" id="{86F22FD6-28B1-46A2-8545-02BED0C8A9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5023"/>
          <a:stretch/>
        </p:blipFill>
        <p:spPr>
          <a:xfrm>
            <a:off x="8857561" y="3553886"/>
            <a:ext cx="3137165" cy="3203859"/>
          </a:xfrm>
          <a:prstGeom prst="rect">
            <a:avLst/>
          </a:prstGeom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EF3D67-EF1F-43A1-ACEE-0816D348D8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583" y="83729"/>
            <a:ext cx="2812122" cy="300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60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9A92C-9913-479C-A67C-13E5CA2A5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/>
              <a:t>Sameiginleg einkenni lífs</a:t>
            </a:r>
            <a:endParaRPr lang="is-I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3836F-3B14-4F7A-A5EE-72104B779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s-IS" dirty="0"/>
              <a:t>Líf…</a:t>
            </a:r>
          </a:p>
          <a:p>
            <a:pPr marL="514350" indent="-514350">
              <a:buFont typeface="+mj-lt"/>
              <a:buAutoNum type="arabicPeriod"/>
            </a:pPr>
            <a:r>
              <a:rPr lang="is-IS" dirty="0"/>
              <a:t>…er skipulagt</a:t>
            </a:r>
          </a:p>
          <a:p>
            <a:pPr marL="514350" indent="-514350">
              <a:buFont typeface="+mj-lt"/>
              <a:buAutoNum type="arabicPeriod"/>
            </a:pPr>
            <a:r>
              <a:rPr lang="is-IS" dirty="0"/>
              <a:t>…þarfnast efna og orku</a:t>
            </a:r>
          </a:p>
          <a:p>
            <a:pPr marL="514350" indent="-514350">
              <a:buFont typeface="+mj-lt"/>
              <a:buAutoNum type="arabicPeriod"/>
            </a:pPr>
            <a:r>
              <a:rPr lang="is-IS" dirty="0"/>
              <a:t>…getur fjölgað sér og þroskast</a:t>
            </a:r>
          </a:p>
          <a:p>
            <a:pPr marL="514350" indent="-514350">
              <a:buFont typeface="+mj-lt"/>
              <a:buAutoNum type="arabicPeriod"/>
            </a:pPr>
            <a:r>
              <a:rPr lang="is-IS" dirty="0"/>
              <a:t>…bregst við ytra áreiti</a:t>
            </a:r>
          </a:p>
          <a:p>
            <a:pPr marL="514350" indent="-514350">
              <a:buFont typeface="+mj-lt"/>
              <a:buAutoNum type="arabicPeriod"/>
            </a:pPr>
            <a:r>
              <a:rPr lang="is-IS" dirty="0"/>
              <a:t>…heldur </a:t>
            </a:r>
            <a:r>
              <a:rPr lang="is-IS" dirty="0" err="1"/>
              <a:t>stöðugu</a:t>
            </a:r>
            <a:r>
              <a:rPr lang="is-IS" dirty="0"/>
              <a:t> innra umhverfi</a:t>
            </a:r>
          </a:p>
          <a:p>
            <a:pPr marL="514350" indent="-514350">
              <a:buFont typeface="+mj-lt"/>
              <a:buAutoNum type="arabicPeriod"/>
            </a:pPr>
            <a:r>
              <a:rPr lang="is-IS" dirty="0"/>
              <a:t>…hefur möguleika á að aðlagast umhverfinu</a:t>
            </a:r>
          </a:p>
          <a:p>
            <a:pPr marL="514350" indent="-514350">
              <a:buFont typeface="+mj-lt"/>
              <a:buAutoNum type="arabicPeriod"/>
            </a:pP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571854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DF698-B30D-4919-962A-B005CCB4A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/>
              <a:t>Hvað er líf?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122FE-0B44-4CD3-B564-485BCE660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s-IS" dirty="0">
                <a:solidFill>
                  <a:srgbClr val="000000"/>
                </a:solidFill>
                <a:latin typeface="Lucida Sans Unicode" pitchFamily="18"/>
              </a:rPr>
              <a:t>Í skilgreiningum er gjarnan tekið fram að lífverur hafi flókin en vel skipulögð efnaskipti og æxlist þannig að nýir einstaklingar </a:t>
            </a:r>
            <a:r>
              <a:rPr lang="is-IS" dirty="0" err="1">
                <a:solidFill>
                  <a:srgbClr val="000000"/>
                </a:solidFill>
                <a:latin typeface="Lucida Sans Unicode" pitchFamily="18"/>
              </a:rPr>
              <a:t>líkist</a:t>
            </a:r>
            <a:r>
              <a:rPr lang="is-IS" dirty="0">
                <a:solidFill>
                  <a:srgbClr val="000000"/>
                </a:solidFill>
                <a:latin typeface="Lucida Sans Unicode" pitchFamily="18"/>
              </a:rPr>
              <a:t> þeim fyrri en séu </a:t>
            </a:r>
            <a:r>
              <a:rPr lang="is-IS" dirty="0" err="1">
                <a:solidFill>
                  <a:srgbClr val="000000"/>
                </a:solidFill>
                <a:latin typeface="Lucida Sans Unicode" pitchFamily="18"/>
              </a:rPr>
              <a:t>þó</a:t>
            </a:r>
            <a:r>
              <a:rPr lang="is-IS" dirty="0">
                <a:solidFill>
                  <a:srgbClr val="000000"/>
                </a:solidFill>
                <a:latin typeface="Lucida Sans Unicode" pitchFamily="18"/>
              </a:rPr>
              <a:t> ekki nákvæmlega eins. Breytingarnar séu ýmist </a:t>
            </a:r>
            <a:r>
              <a:rPr lang="is-IS" dirty="0" err="1">
                <a:solidFill>
                  <a:srgbClr val="000000"/>
                </a:solidFill>
                <a:latin typeface="Lucida Sans Unicode" pitchFamily="18"/>
              </a:rPr>
              <a:t>óarfgengar</a:t>
            </a:r>
            <a:r>
              <a:rPr lang="is-IS" dirty="0">
                <a:solidFill>
                  <a:srgbClr val="000000"/>
                </a:solidFill>
                <a:latin typeface="Lucida Sans Unicode" pitchFamily="18"/>
              </a:rPr>
              <a:t> eða arfgengar. Vegna arfgengu breytinganna og áhrifa umhverfis taki lífverurnar breytingum í tímans </a:t>
            </a:r>
            <a:r>
              <a:rPr lang="is-IS" dirty="0" err="1">
                <a:solidFill>
                  <a:srgbClr val="000000"/>
                </a:solidFill>
                <a:latin typeface="Lucida Sans Unicode" pitchFamily="18"/>
              </a:rPr>
              <a:t>rás</a:t>
            </a:r>
            <a:r>
              <a:rPr lang="is-IS" dirty="0">
                <a:solidFill>
                  <a:srgbClr val="000000"/>
                </a:solidFill>
                <a:latin typeface="Lucida Sans Unicode" pitchFamily="18"/>
              </a:rPr>
              <a:t>, </a:t>
            </a:r>
            <a:r>
              <a:rPr lang="is-IS" dirty="0" err="1">
                <a:solidFill>
                  <a:srgbClr val="000000"/>
                </a:solidFill>
                <a:latin typeface="Lucida Sans Unicode" pitchFamily="18"/>
              </a:rPr>
              <a:t>þær</a:t>
            </a:r>
            <a:r>
              <a:rPr lang="is-IS" dirty="0">
                <a:solidFill>
                  <a:srgbClr val="000000"/>
                </a:solidFill>
                <a:latin typeface="Lucida Sans Unicode" pitchFamily="18"/>
              </a:rPr>
              <a:t> </a:t>
            </a:r>
            <a:r>
              <a:rPr lang="is-IS" dirty="0" err="1">
                <a:solidFill>
                  <a:srgbClr val="000000"/>
                </a:solidFill>
                <a:latin typeface="Lucida Sans Unicode" pitchFamily="18"/>
              </a:rPr>
              <a:t>þróist</a:t>
            </a:r>
            <a:r>
              <a:rPr lang="is-IS" dirty="0">
                <a:solidFill>
                  <a:srgbClr val="000000"/>
                </a:solidFill>
                <a:latin typeface="Lucida Sans Unicode" pitchFamily="18"/>
              </a:rPr>
              <a:t>.</a:t>
            </a:r>
          </a:p>
          <a:p>
            <a:endParaRPr lang="is-I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AA1AB0-A186-4F10-B009-098A5A918BB7}"/>
              </a:ext>
            </a:extLst>
          </p:cNvPr>
          <p:cNvSpPr/>
          <p:nvPr/>
        </p:nvSpPr>
        <p:spPr>
          <a:xfrm>
            <a:off x="2123640" y="5589360"/>
            <a:ext cx="7020000" cy="36467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is-IS" sz="18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Lucida Sans Unicode" pitchFamily="18"/>
                <a:ea typeface="Microsoft YaHei" pitchFamily="2"/>
                <a:cs typeface="Arial" pitchFamily="2"/>
              </a:rPr>
              <a:t>Guðmundur Eggertsson, prófessor </a:t>
            </a:r>
            <a:r>
              <a:rPr lang="is-IS" sz="18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Lucida Sans Unicode" pitchFamily="18"/>
                <a:ea typeface="Microsoft YaHei" pitchFamily="2"/>
                <a:cs typeface="Arial" pitchFamily="2"/>
              </a:rPr>
              <a:t>emeritus</a:t>
            </a:r>
            <a:r>
              <a:rPr lang="is-IS" sz="18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Lucida Sans Unicode" pitchFamily="18"/>
                <a:ea typeface="Microsoft YaHei" pitchFamily="2"/>
                <a:cs typeface="Arial" pitchFamily="2"/>
              </a:rPr>
              <a:t> Háskóli Íslands</a:t>
            </a:r>
          </a:p>
        </p:txBody>
      </p:sp>
    </p:spTree>
    <p:extLst>
      <p:ext uri="{BB962C8B-B14F-4D97-AF65-F5344CB8AC3E}">
        <p14:creationId xmlns:p14="http://schemas.microsoft.com/office/powerpoint/2010/main" val="428326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7C45D-8783-48E9-9EEA-2DD0DBBCB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/>
              <a:t>Líf á Jörðinni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3261B-17D7-4DD8-A434-E046B935E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527864" cy="4841875"/>
          </a:xfrm>
        </p:spPr>
        <p:txBody>
          <a:bodyPr/>
          <a:lstStyle/>
          <a:p>
            <a:r>
              <a:rPr lang="is-IS" dirty="0"/>
              <a:t>Fleiri en 8,7 milljónir tegundir lífvera</a:t>
            </a:r>
          </a:p>
          <a:p>
            <a:pPr lvl="1"/>
            <a:r>
              <a:rPr lang="is-IS" dirty="0"/>
              <a:t>Auk fjölda tegunda baktería</a:t>
            </a:r>
          </a:p>
          <a:p>
            <a:pPr lvl="1"/>
            <a:endParaRPr lang="is-IS" dirty="0"/>
          </a:p>
          <a:p>
            <a:r>
              <a:rPr lang="is-IS" dirty="0"/>
              <a:t>Stærsta flokkunareining lífvera er deild, það eru til </a:t>
            </a:r>
            <a:r>
              <a:rPr lang="is-IS" altLang="is-IS" dirty="0"/>
              <a:t>3 deildir</a:t>
            </a:r>
          </a:p>
          <a:p>
            <a:pPr marL="1165225" lvl="1" indent="-490538">
              <a:buSzPct val="45000"/>
              <a:buFont typeface="Wingdings" panose="05000000000000000000" pitchFamily="2" charset="2"/>
              <a:buChar char=""/>
              <a:tabLst>
                <a:tab pos="549275" algn="l"/>
                <a:tab pos="661988" algn="l"/>
                <a:tab pos="1119188" algn="l"/>
                <a:tab pos="1576388" algn="l"/>
                <a:tab pos="2033588" algn="l"/>
                <a:tab pos="2490788" algn="l"/>
                <a:tab pos="2947988" algn="l"/>
                <a:tab pos="3405188" algn="l"/>
                <a:tab pos="3862388" algn="l"/>
                <a:tab pos="4319588" algn="l"/>
                <a:tab pos="4776788" algn="l"/>
                <a:tab pos="5233988" algn="l"/>
                <a:tab pos="5691188" algn="l"/>
                <a:tab pos="6148388" algn="l"/>
                <a:tab pos="6605588" algn="l"/>
                <a:tab pos="7062788" algn="l"/>
                <a:tab pos="7519988" algn="l"/>
                <a:tab pos="7977188" algn="l"/>
                <a:tab pos="8434388" algn="l"/>
                <a:tab pos="8891588" algn="l"/>
                <a:tab pos="9348788" algn="l"/>
              </a:tabLst>
              <a:defRPr/>
            </a:pPr>
            <a:r>
              <a:rPr lang="is-IS" altLang="is-IS" dirty="0" err="1"/>
              <a:t>Fyrnur</a:t>
            </a:r>
            <a:r>
              <a:rPr lang="is-IS" altLang="is-IS" dirty="0"/>
              <a:t>/Fornbakteríur (</a:t>
            </a:r>
            <a:r>
              <a:rPr lang="is-IS" altLang="is-IS" dirty="0" err="1"/>
              <a:t>Archaea</a:t>
            </a:r>
            <a:r>
              <a:rPr lang="is-IS" altLang="is-IS" dirty="0"/>
              <a:t>)</a:t>
            </a:r>
          </a:p>
          <a:p>
            <a:pPr marL="1165225" lvl="1" indent="-490538">
              <a:buSzPct val="45000"/>
              <a:buFont typeface="Wingdings" panose="05000000000000000000" pitchFamily="2" charset="2"/>
              <a:buChar char=""/>
              <a:tabLst>
                <a:tab pos="549275" algn="l"/>
                <a:tab pos="661988" algn="l"/>
                <a:tab pos="1119188" algn="l"/>
                <a:tab pos="1576388" algn="l"/>
                <a:tab pos="2033588" algn="l"/>
                <a:tab pos="2490788" algn="l"/>
                <a:tab pos="2947988" algn="l"/>
                <a:tab pos="3405188" algn="l"/>
                <a:tab pos="3862388" algn="l"/>
                <a:tab pos="4319588" algn="l"/>
                <a:tab pos="4776788" algn="l"/>
                <a:tab pos="5233988" algn="l"/>
                <a:tab pos="5691188" algn="l"/>
                <a:tab pos="6148388" algn="l"/>
                <a:tab pos="6605588" algn="l"/>
                <a:tab pos="7062788" algn="l"/>
                <a:tab pos="7519988" algn="l"/>
                <a:tab pos="7977188" algn="l"/>
                <a:tab pos="8434388" algn="l"/>
                <a:tab pos="8891588" algn="l"/>
                <a:tab pos="9348788" algn="l"/>
              </a:tabLst>
              <a:defRPr/>
            </a:pPr>
            <a:r>
              <a:rPr lang="is-IS" altLang="is-IS" dirty="0"/>
              <a:t>Bakteríur (</a:t>
            </a:r>
            <a:r>
              <a:rPr lang="is-IS" altLang="is-IS" dirty="0" err="1"/>
              <a:t>Bacteria</a:t>
            </a:r>
            <a:r>
              <a:rPr lang="is-IS" altLang="is-IS" dirty="0"/>
              <a:t>)</a:t>
            </a:r>
          </a:p>
          <a:p>
            <a:pPr marL="1165225" lvl="1" indent="-490538">
              <a:buSzPct val="45000"/>
              <a:buFont typeface="Wingdings" panose="05000000000000000000" pitchFamily="2" charset="2"/>
              <a:buChar char=""/>
              <a:tabLst>
                <a:tab pos="549275" algn="l"/>
                <a:tab pos="661988" algn="l"/>
                <a:tab pos="1119188" algn="l"/>
                <a:tab pos="1576388" algn="l"/>
                <a:tab pos="2033588" algn="l"/>
                <a:tab pos="2490788" algn="l"/>
                <a:tab pos="2947988" algn="l"/>
                <a:tab pos="3405188" algn="l"/>
                <a:tab pos="3862388" algn="l"/>
                <a:tab pos="4319588" algn="l"/>
                <a:tab pos="4776788" algn="l"/>
                <a:tab pos="5233988" algn="l"/>
                <a:tab pos="5691188" algn="l"/>
                <a:tab pos="6148388" algn="l"/>
                <a:tab pos="6605588" algn="l"/>
                <a:tab pos="7062788" algn="l"/>
                <a:tab pos="7519988" algn="l"/>
                <a:tab pos="7977188" algn="l"/>
                <a:tab pos="8434388" algn="l"/>
                <a:tab pos="8891588" algn="l"/>
                <a:tab pos="9348788" algn="l"/>
              </a:tabLst>
              <a:defRPr/>
            </a:pPr>
            <a:r>
              <a:rPr lang="is-IS" altLang="is-IS" dirty="0"/>
              <a:t>Heilkjörnungar (</a:t>
            </a:r>
            <a:r>
              <a:rPr lang="is-IS" altLang="is-IS" dirty="0" err="1"/>
              <a:t>Eukaryota</a:t>
            </a:r>
            <a:r>
              <a:rPr lang="is-IS" altLang="is-IS" dirty="0"/>
              <a:t>)</a:t>
            </a:r>
            <a:endParaRPr lang="is-IS" dirty="0"/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C881AEC9-A67E-4FD4-92DC-FE570CBB1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064" y="475441"/>
            <a:ext cx="3483038" cy="3344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3690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314B4-3E85-4DA7-A247-8BB455774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/>
              <a:t>5 Ríki lífvera (1.2 sleppt)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39C2F-7F19-44B4-87A1-AA986A42D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46195" cy="4817546"/>
          </a:xfrm>
        </p:spPr>
        <p:txBody>
          <a:bodyPr>
            <a:normAutofit lnSpcReduction="10000"/>
          </a:bodyPr>
          <a:lstStyle/>
          <a:p>
            <a:r>
              <a:rPr lang="is-IS" dirty="0"/>
              <a:t>Næst stærsta flokkunareiningin eru ríkin og skiptist deild heilkjörnunga í 4 ríki</a:t>
            </a:r>
          </a:p>
          <a:p>
            <a:pPr marL="914400" lvl="1" indent="-457200">
              <a:buFont typeface="+mj-lt"/>
              <a:buAutoNum type="arabicPeriod"/>
            </a:pPr>
            <a:r>
              <a:rPr lang="is-IS" dirty="0"/>
              <a:t>Frumverur (</a:t>
            </a:r>
            <a:r>
              <a:rPr lang="is-IS" dirty="0" err="1"/>
              <a:t>Protista</a:t>
            </a:r>
            <a:r>
              <a:rPr lang="is-IS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is-IS" dirty="0"/>
              <a:t>Sveppir (</a:t>
            </a:r>
            <a:r>
              <a:rPr lang="is-IS" dirty="0" err="1"/>
              <a:t>Fungi</a:t>
            </a:r>
            <a:r>
              <a:rPr lang="is-IS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is-IS" dirty="0"/>
              <a:t>Plöntur (</a:t>
            </a:r>
            <a:r>
              <a:rPr lang="is-IS" dirty="0" err="1"/>
              <a:t>Plantae</a:t>
            </a:r>
            <a:r>
              <a:rPr lang="is-IS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is-IS" dirty="0"/>
              <a:t>Dýr (</a:t>
            </a:r>
            <a:r>
              <a:rPr lang="is-IS" dirty="0" err="1"/>
              <a:t>Animalia</a:t>
            </a:r>
            <a:r>
              <a:rPr lang="is-IS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endParaRPr lang="is-IS" dirty="0"/>
          </a:p>
          <a:p>
            <a:pPr marL="914400" lvl="1" indent="-457200">
              <a:buFont typeface="+mj-lt"/>
              <a:buAutoNum type="arabicPeriod"/>
            </a:pPr>
            <a:endParaRPr lang="is-IS" dirty="0"/>
          </a:p>
          <a:p>
            <a:pPr marL="914400" lvl="1" indent="-457200">
              <a:buFont typeface="+mj-lt"/>
              <a:buAutoNum type="arabicPeriod"/>
            </a:pPr>
            <a:endParaRPr lang="is-IS" dirty="0"/>
          </a:p>
          <a:p>
            <a:pPr marL="914400" lvl="1" indent="-457200">
              <a:buFont typeface="+mj-lt"/>
              <a:buAutoNum type="arabicPeriod"/>
            </a:pPr>
            <a:endParaRPr lang="is-IS" dirty="0"/>
          </a:p>
          <a:p>
            <a:pPr marL="914400" lvl="1" indent="-457200">
              <a:buFont typeface="+mj-lt"/>
              <a:buAutoNum type="arabicPeriod"/>
            </a:pPr>
            <a:endParaRPr lang="is-IS" dirty="0"/>
          </a:p>
          <a:p>
            <a:pPr marL="914400" lvl="1" indent="-457200">
              <a:buFont typeface="+mj-lt"/>
              <a:buAutoNum type="arabicPeriod"/>
            </a:pPr>
            <a:endParaRPr lang="is-IS" dirty="0"/>
          </a:p>
          <a:p>
            <a:pPr marL="457200" lvl="1" indent="0">
              <a:buNone/>
            </a:pPr>
            <a:r>
              <a:rPr lang="is-IS" sz="1800" dirty="0"/>
              <a:t>Ath. 5.bekkur á náttúrufræðibraut </a:t>
            </a:r>
            <a:r>
              <a:rPr lang="is-IS" sz="1800" dirty="0" err="1"/>
              <a:t>lærir</a:t>
            </a:r>
            <a:r>
              <a:rPr lang="is-IS" sz="1800" dirty="0"/>
              <a:t> allt um flokkunarfærði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714F42-FF08-44FA-A7F6-2963261F6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700" y="3073008"/>
            <a:ext cx="4524375" cy="2495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921A51-1EBF-48AD-B7AA-A448E40DB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3546" y="549275"/>
            <a:ext cx="2803525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0861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2011F-B9C2-4ABB-BC33-DD7B474B5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is-IS" dirty="0"/>
              <a:t>Líf eru skipulagt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2EE53-3BD1-47C3-9E60-A9651D69B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r>
              <a:rPr lang="is-IS" dirty="0"/>
              <a:t>Alla þætti lífs má flokka í stigveldi</a:t>
            </a:r>
          </a:p>
          <a:p>
            <a:endParaRPr lang="is-IS" dirty="0"/>
          </a:p>
          <a:p>
            <a:r>
              <a:rPr lang="is-IS" dirty="0"/>
              <a:t>Frumefni – Sameindir – Frumur – Vefir – Líffæri – Líffærakerfi – Lífvera – Tegund – Stofn – Samfélag – Vistkerfi – Lífhvolf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704959-AB71-46B6-B6DD-1B4D6FDB92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159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331727-29EA-465E-9562-760CBDFD4E6F}"/>
              </a:ext>
            </a:extLst>
          </p:cNvPr>
          <p:cNvSpPr txBox="1"/>
          <p:nvPr/>
        </p:nvSpPr>
        <p:spPr>
          <a:xfrm>
            <a:off x="6090613" y="6319520"/>
            <a:ext cx="5461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s-IS" sz="1400" dirty="0"/>
              <a:t>Mynd frá: https://www.simply.science/organization-of-life</a:t>
            </a:r>
          </a:p>
        </p:txBody>
      </p:sp>
    </p:spTree>
    <p:extLst>
      <p:ext uri="{BB962C8B-B14F-4D97-AF65-F5344CB8AC3E}">
        <p14:creationId xmlns:p14="http://schemas.microsoft.com/office/powerpoint/2010/main" val="2527144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EF0BD-90DF-424D-AC6D-7E5AB4CFE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596195"/>
            <a:ext cx="6204984" cy="1344975"/>
          </a:xfrm>
        </p:spPr>
        <p:txBody>
          <a:bodyPr>
            <a:normAutofit/>
          </a:bodyPr>
          <a:lstStyle/>
          <a:p>
            <a:r>
              <a:rPr lang="is-IS" sz="4000"/>
              <a:t>Líf þarfnast efna og orku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31B6F-0443-41FE-9D86-6326297E0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703" y="2082188"/>
            <a:ext cx="7396860" cy="4179617"/>
          </a:xfrm>
        </p:spPr>
        <p:txBody>
          <a:bodyPr>
            <a:normAutofit lnSpcReduction="10000"/>
          </a:bodyPr>
          <a:lstStyle/>
          <a:p>
            <a:r>
              <a:rPr lang="is-IS" dirty="0"/>
              <a:t>Allar lífverur þurfa efni og orku frá umhverfinu.</a:t>
            </a:r>
          </a:p>
          <a:p>
            <a:pPr lvl="1"/>
            <a:r>
              <a:rPr lang="is-IS" dirty="0"/>
              <a:t>Plöntur nota sólarljós, koltvíoxíð og vatn</a:t>
            </a:r>
          </a:p>
          <a:p>
            <a:pPr lvl="1"/>
            <a:r>
              <a:rPr lang="is-IS" dirty="0"/>
              <a:t>Dýr taka inn fæðu og melta</a:t>
            </a:r>
          </a:p>
          <a:p>
            <a:pPr lvl="1"/>
            <a:r>
              <a:rPr lang="is-IS" dirty="0"/>
              <a:t>Sveppir taka inn næringu eftir að utanfrumumeltinu</a:t>
            </a:r>
          </a:p>
          <a:p>
            <a:pPr lvl="1"/>
            <a:endParaRPr lang="is-IS" dirty="0"/>
          </a:p>
          <a:p>
            <a:r>
              <a:rPr lang="is-IS" dirty="0"/>
              <a:t>Efnin og orkan eru notuð til að viðhalda byggingu og starfsemi lífs</a:t>
            </a:r>
          </a:p>
          <a:p>
            <a:endParaRPr lang="is-IS" dirty="0"/>
          </a:p>
          <a:p>
            <a:r>
              <a:rPr lang="is-IS" sz="2400" dirty="0"/>
              <a:t>Skoðið hringrás lífrænna efna mynd 1.3 bls.4</a:t>
            </a:r>
          </a:p>
          <a:p>
            <a:pPr lvl="1"/>
            <a:r>
              <a:rPr lang="is-IS" sz="2000" dirty="0"/>
              <a:t>Hvernig virkar vistkerfi?</a:t>
            </a:r>
          </a:p>
          <a:p>
            <a:pPr lvl="1"/>
            <a:r>
              <a:rPr lang="is-IS" sz="2000" dirty="0"/>
              <a:t>Hvað er fæðukeðja?</a:t>
            </a:r>
          </a:p>
          <a:p>
            <a:pPr marL="0" indent="0">
              <a:buNone/>
            </a:pPr>
            <a:endParaRPr lang="is-IS" sz="2400" dirty="0"/>
          </a:p>
          <a:p>
            <a:pPr marL="0" indent="0">
              <a:buNone/>
            </a:pPr>
            <a:endParaRPr lang="is-IS" sz="2400" dirty="0"/>
          </a:p>
          <a:p>
            <a:endParaRPr lang="is-IS" sz="2400" dirty="0"/>
          </a:p>
          <a:p>
            <a:endParaRPr lang="is-I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2E7FD-57BE-4C5C-9DF2-2DFF38D71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200214" y="306909"/>
            <a:ext cx="3301083" cy="2286000"/>
          </a:xfrm>
          <a:prstGeom prst="rect">
            <a:avLst/>
          </a:prstGeom>
        </p:spPr>
      </p:pic>
      <p:pic>
        <p:nvPicPr>
          <p:cNvPr id="8" name="Picture 7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90C15F63-AC56-409B-ADB2-9ED0AD52D7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087563" y="2828925"/>
            <a:ext cx="3526385" cy="33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63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A4FD8-217C-455E-BAE4-0F4AB07BB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/>
              <a:t>Líf getur fjölgað sér og þroskast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7CAF4-CB3C-4499-AFD3-1446900C9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is-IS" dirty="0"/>
              <a:t>Líf getur bara myndast </a:t>
            </a:r>
            <a:r>
              <a:rPr lang="is-IS" dirty="0" err="1"/>
              <a:t>út</a:t>
            </a:r>
            <a:r>
              <a:rPr lang="is-IS" dirty="0"/>
              <a:t> frá öðru lífi (með </a:t>
            </a:r>
            <a:r>
              <a:rPr lang="is-IS" b="1" dirty="0"/>
              <a:t>fjölgun</a:t>
            </a:r>
            <a:r>
              <a:rPr lang="is-IS" dirty="0"/>
              <a:t>)</a:t>
            </a:r>
          </a:p>
          <a:p>
            <a:r>
              <a:rPr lang="is-IS" dirty="0"/>
              <a:t>Allar lífverur hafa möguleika á að búa til aðra lífveru af sömu gerð</a:t>
            </a:r>
          </a:p>
          <a:p>
            <a:r>
              <a:rPr lang="is-IS" dirty="0"/>
              <a:t>Fyrst myndast </a:t>
            </a:r>
            <a:r>
              <a:rPr lang="is-IS" dirty="0" err="1"/>
              <a:t>óþroskað</a:t>
            </a:r>
            <a:r>
              <a:rPr lang="is-IS" dirty="0"/>
              <a:t> stig sem </a:t>
            </a:r>
            <a:r>
              <a:rPr lang="is-IS" b="1" dirty="0"/>
              <a:t>þroskast</a:t>
            </a:r>
            <a:r>
              <a:rPr lang="is-IS" dirty="0"/>
              <a:t> í fulþroska lífveru.</a:t>
            </a:r>
          </a:p>
          <a:p>
            <a:endParaRPr lang="is-IS" dirty="0"/>
          </a:p>
          <a:p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30EAFF-99C8-41DE-ACC5-A82B66B8C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503220" y="3933825"/>
            <a:ext cx="3821113" cy="26563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6A5411-350F-4205-8CFB-2040222BE4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24392" y="3836562"/>
            <a:ext cx="3709984" cy="26563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19AAF1-3A01-4C9A-BAA1-8B5469437A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0941" y="4616450"/>
            <a:ext cx="33432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82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61C6C-1BEC-49BF-9132-0A338ACDB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6853558" cy="1364787"/>
          </a:xfrm>
        </p:spPr>
        <p:txBody>
          <a:bodyPr>
            <a:normAutofit/>
          </a:bodyPr>
          <a:lstStyle/>
          <a:p>
            <a:r>
              <a:rPr lang="is-IS" dirty="0"/>
              <a:t>Líf bregst við ytra umhverfi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C0E04-BDD3-4ACB-BEAA-1342AADB1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28" y="2148289"/>
            <a:ext cx="5127031" cy="4075531"/>
          </a:xfrm>
        </p:spPr>
        <p:txBody>
          <a:bodyPr>
            <a:normAutofit/>
          </a:bodyPr>
          <a:lstStyle/>
          <a:p>
            <a:r>
              <a:rPr lang="is-IS" dirty="0"/>
              <a:t>Allar lífverur bregðast við umhverfisbreytingum</a:t>
            </a:r>
          </a:p>
          <a:p>
            <a:pPr lvl="1"/>
            <a:r>
              <a:rPr lang="is-IS" dirty="0"/>
              <a:t>Tré bregðast við breyttri birtu – lauf breyta um lit</a:t>
            </a:r>
          </a:p>
          <a:p>
            <a:pPr lvl="1"/>
            <a:r>
              <a:rPr lang="is-IS" dirty="0"/>
              <a:t>Dýr bregðast við sársauka – færa sig </a:t>
            </a:r>
          </a:p>
          <a:p>
            <a:pPr marL="457200" lvl="1" indent="0">
              <a:buNone/>
            </a:pP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43FE02-559B-49A9-8720-FE76C8500B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4929" r="6245" b="-3"/>
          <a:stretch/>
        </p:blipFill>
        <p:spPr>
          <a:xfrm>
            <a:off x="6564338" y="1003638"/>
            <a:ext cx="546172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5137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B3B6A-7DEC-4045-88B8-7991C7D3C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978" y="365125"/>
            <a:ext cx="10714822" cy="1325563"/>
          </a:xfrm>
        </p:spPr>
        <p:txBody>
          <a:bodyPr>
            <a:normAutofit/>
          </a:bodyPr>
          <a:lstStyle/>
          <a:p>
            <a:r>
              <a:rPr lang="is-IS" sz="4000" dirty="0"/>
              <a:t>Líf viðheldur </a:t>
            </a:r>
            <a:r>
              <a:rPr lang="is-IS" sz="4000" dirty="0" err="1"/>
              <a:t>stöðugu</a:t>
            </a:r>
            <a:r>
              <a:rPr lang="is-IS" sz="4000" dirty="0"/>
              <a:t> innra umhverfi (</a:t>
            </a:r>
            <a:r>
              <a:rPr lang="is-IS" sz="4000" dirty="0" err="1"/>
              <a:t>Homeostasis</a:t>
            </a:r>
            <a:r>
              <a:rPr lang="is-IS" sz="400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233D2-4E91-46F2-92EF-00BC9816D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90542" cy="4586192"/>
          </a:xfrm>
        </p:spPr>
        <p:txBody>
          <a:bodyPr/>
          <a:lstStyle/>
          <a:p>
            <a:r>
              <a:rPr lang="is-IS" dirty="0"/>
              <a:t>Vönduð kerfi viðhalda </a:t>
            </a:r>
            <a:r>
              <a:rPr lang="is-IS" dirty="0" err="1"/>
              <a:t>stöðugu</a:t>
            </a:r>
            <a:r>
              <a:rPr lang="is-IS" dirty="0"/>
              <a:t> umhverfi innan lífverunnar</a:t>
            </a:r>
          </a:p>
          <a:p>
            <a:pPr lvl="1"/>
            <a:r>
              <a:rPr lang="is-IS" dirty="0"/>
              <a:t>Líkamshiti manna er nokkuð stöðugur í kringum 37°C</a:t>
            </a:r>
          </a:p>
          <a:p>
            <a:pPr lvl="1"/>
            <a:endParaRPr lang="is-IS" dirty="0"/>
          </a:p>
          <a:p>
            <a:r>
              <a:rPr lang="is-IS" dirty="0"/>
              <a:t>Ef umhverfið breytist bregst líkaminn við</a:t>
            </a:r>
          </a:p>
          <a:p>
            <a:pPr lvl="1"/>
            <a:r>
              <a:rPr lang="is-IS" dirty="0"/>
              <a:t>Ef vatnsmagn líkama minnkar – þorsti</a:t>
            </a:r>
          </a:p>
          <a:p>
            <a:pPr lvl="1"/>
            <a:r>
              <a:rPr lang="is-IS" dirty="0"/>
              <a:t>Ef langt er síðan </a:t>
            </a:r>
            <a:r>
              <a:rPr lang="is-IS" dirty="0" err="1"/>
              <a:t>þú</a:t>
            </a:r>
            <a:r>
              <a:rPr lang="is-IS" dirty="0"/>
              <a:t> borðaðir </a:t>
            </a:r>
            <a:r>
              <a:rPr lang="is-IS" dirty="0" err="1"/>
              <a:t>dælir</a:t>
            </a:r>
            <a:r>
              <a:rPr lang="is-IS" dirty="0"/>
              <a:t> lifrin sykri til að viðhalda sykurjafnvægi</a:t>
            </a:r>
          </a:p>
          <a:p>
            <a:pPr lvl="1"/>
            <a:r>
              <a:rPr lang="is-IS" dirty="0"/>
              <a:t>Skriðdýr fara í </a:t>
            </a:r>
            <a:r>
              <a:rPr lang="is-IS" dirty="0" err="1"/>
              <a:t>sól</a:t>
            </a:r>
            <a:r>
              <a:rPr lang="is-IS" dirty="0"/>
              <a:t> til að hækka líkamshita og færa sig í skugga til að lækka líkamshitann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26A544-5521-4ABE-B2D7-A6530D42D0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628742" y="3933022"/>
            <a:ext cx="2553752" cy="279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820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7BCB1E6F9D96D4EA4945D811CCA2817" ma:contentTypeVersion="13" ma:contentTypeDescription="Create a new document." ma:contentTypeScope="" ma:versionID="b613ef150b52d407cf4a8d289892b8dd">
  <xsd:schema xmlns:xsd="http://www.w3.org/2001/XMLSchema" xmlns:xs="http://www.w3.org/2001/XMLSchema" xmlns:p="http://schemas.microsoft.com/office/2006/metadata/properties" xmlns:ns2="fa7e63a1-f3fb-4d73-b083-db526884e05e" xmlns:ns3="56968453-0e72-44b5-a4dd-f8c1d7da151c" targetNamespace="http://schemas.microsoft.com/office/2006/metadata/properties" ma:root="true" ma:fieldsID="d996bee6a67893a467bc96ecbf151231" ns2:_="" ns3:_="">
    <xsd:import namespace="fa7e63a1-f3fb-4d73-b083-db526884e05e"/>
    <xsd:import namespace="56968453-0e72-44b5-a4dd-f8c1d7da151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7e63a1-f3fb-4d73-b083-db526884e05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68453-0e72-44b5-a4dd-f8c1d7da15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88C9870-BEEC-4364-945D-24F44BB046CB}"/>
</file>

<file path=customXml/itemProps2.xml><?xml version="1.0" encoding="utf-8"?>
<ds:datastoreItem xmlns:ds="http://schemas.openxmlformats.org/officeDocument/2006/customXml" ds:itemID="{1EE41A78-00F3-49C1-A4D0-C8B6E1147E0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6F8DC6A-B61F-41BE-B97A-F6C2077C50D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</TotalTime>
  <Words>768</Words>
  <Application>Microsoft Office PowerPoint</Application>
  <PresentationFormat>Widescreen</PresentationFormat>
  <Paragraphs>97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Lucida Sans Unicode</vt:lpstr>
      <vt:lpstr>Wingdings</vt:lpstr>
      <vt:lpstr>Office Theme</vt:lpstr>
      <vt:lpstr>Einkenni lífs</vt:lpstr>
      <vt:lpstr>Hvað er líf?</vt:lpstr>
      <vt:lpstr>Líf á Jörðinni</vt:lpstr>
      <vt:lpstr>5 Ríki lífvera (1.2 sleppt)</vt:lpstr>
      <vt:lpstr>Líf eru skipulagt</vt:lpstr>
      <vt:lpstr>Líf þarfnast efna og orku</vt:lpstr>
      <vt:lpstr>Líf getur fjölgað sér og þroskast</vt:lpstr>
      <vt:lpstr>Líf bregst við ytra umhverfi</vt:lpstr>
      <vt:lpstr>Líf viðheldur stöðugu innra umhverfi (Homeostasis)</vt:lpstr>
      <vt:lpstr>Líf hefur möguleika á að aðlagast (þróun)</vt:lpstr>
      <vt:lpstr>Sameiginleg einkenni lífs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Einkenni lífs</dc:title>
  <dc:creator>Sandra Tryggvadóttir</dc:creator>
  <cp:lastModifiedBy>Ellen Magnúsdóttir</cp:lastModifiedBy>
  <cp:revision>17</cp:revision>
  <dcterms:created xsi:type="dcterms:W3CDTF">2019-08-20T09:08:47Z</dcterms:created>
  <dcterms:modified xsi:type="dcterms:W3CDTF">2020-08-25T10:22:11Z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0x01010057BCB1E6F9D96D4EA4945D811CCA2817</vt:lpwstr>
  </property>
  <property fmtid="{D5CDD505-2E9C-101B-9397-08002B2CF9AE}" pid="3" name="_ExtendedDescription">
    <vt:lpwstr/>
  </property>
</Properties>
</file>